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40538" cy="9251950"/>
  <p:notesSz cx="6865938" cy="9540875"/>
  <p:embeddedFontLst>
    <p:embeddedFont>
      <p:font typeface="Century Schoolbook" panose="02040604050505020304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COYlDB6vCkxAcKJZvr7sQccQ/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8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4525" y="715550"/>
            <a:ext cx="4577500" cy="3577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6575" y="4531900"/>
            <a:ext cx="5492725" cy="42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575" y="4531900"/>
            <a:ext cx="5492725" cy="429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15963"/>
            <a:ext cx="2643188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6575" y="4531900"/>
            <a:ext cx="5492725" cy="429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15963"/>
            <a:ext cx="2643188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6575" y="4531900"/>
            <a:ext cx="5492725" cy="429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15963"/>
            <a:ext cx="2643188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6575" y="4531900"/>
            <a:ext cx="5492725" cy="429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15963"/>
            <a:ext cx="2643188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470287" y="492583"/>
            <a:ext cx="5899964" cy="178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470287" y="2462903"/>
            <a:ext cx="5899964" cy="58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70287" y="492583"/>
            <a:ext cx="5899964" cy="178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485131" y="2448059"/>
            <a:ext cx="5870277" cy="589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1712455" y="3675385"/>
            <a:ext cx="7840600" cy="147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-1280279" y="2243148"/>
            <a:ext cx="7840600" cy="433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513041" y="1514151"/>
            <a:ext cx="5814457" cy="322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9"/>
              <a:buFont typeface="Calibri"/>
              <a:buNone/>
              <a:defRPr sz="44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855067" y="4859416"/>
            <a:ext cx="5130404" cy="223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1pPr>
            <a:lvl2pPr lvl="1" algn="ctr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None/>
              <a:defRPr sz="1496"/>
            </a:lvl2pPr>
            <a:lvl3pPr lvl="2" algn="ctr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None/>
              <a:defRPr sz="1347"/>
            </a:lvl3pPr>
            <a:lvl4pPr lvl="3" algn="ctr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4pPr>
            <a:lvl5pPr lvl="4" algn="ctr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5pPr>
            <a:lvl6pPr lvl="5" algn="ctr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6pPr>
            <a:lvl7pPr lvl="6" algn="ctr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7pPr>
            <a:lvl8pPr lvl="7" algn="ctr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8pPr>
            <a:lvl9pPr lvl="8" algn="ctr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66725" y="2306565"/>
            <a:ext cx="5899964" cy="384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9"/>
              <a:buFont typeface="Calibri"/>
              <a:buNone/>
              <a:defRPr sz="44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66725" y="6191528"/>
            <a:ext cx="5899964" cy="20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496"/>
              <a:buNone/>
              <a:defRPr sz="149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347"/>
              <a:buNone/>
              <a:defRPr sz="134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70287" y="492583"/>
            <a:ext cx="5899964" cy="178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70287" y="2462903"/>
            <a:ext cx="2907229" cy="58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3463022" y="2462903"/>
            <a:ext cx="2907229" cy="58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71178" y="492583"/>
            <a:ext cx="5899964" cy="178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71179" y="2268014"/>
            <a:ext cx="2893868" cy="111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1pPr>
            <a:lvl2pPr marL="914400" lvl="1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None/>
              <a:defRPr sz="1496" b="1"/>
            </a:lvl2pPr>
            <a:lvl3pPr marL="1371600" lvl="2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None/>
              <a:defRPr sz="1347" b="1"/>
            </a:lvl3pPr>
            <a:lvl4pPr marL="1828800" lvl="3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4pPr>
            <a:lvl5pPr marL="2286000" lvl="4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5pPr>
            <a:lvl6pPr marL="2743200" lvl="5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6pPr>
            <a:lvl7pPr marL="3200400" lvl="6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7pPr>
            <a:lvl8pPr marL="3657600" lvl="7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8pPr>
            <a:lvl9pPr marL="4114800" lvl="8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71179" y="3379532"/>
            <a:ext cx="2893868" cy="4970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3463023" y="2268014"/>
            <a:ext cx="2908120" cy="111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1pPr>
            <a:lvl2pPr marL="914400" lvl="1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None/>
              <a:defRPr sz="1496" b="1"/>
            </a:lvl2pPr>
            <a:lvl3pPr marL="1371600" lvl="2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None/>
              <a:defRPr sz="1347" b="1"/>
            </a:lvl3pPr>
            <a:lvl4pPr marL="1828800" lvl="3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4pPr>
            <a:lvl5pPr marL="2286000" lvl="4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5pPr>
            <a:lvl6pPr marL="2743200" lvl="5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6pPr>
            <a:lvl7pPr marL="3200400" lvl="6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7pPr>
            <a:lvl8pPr marL="3657600" lvl="7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8pPr>
            <a:lvl9pPr marL="4114800" lvl="8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3463023" y="3379532"/>
            <a:ext cx="2908120" cy="4970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70287" y="492583"/>
            <a:ext cx="5899964" cy="178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71178" y="616797"/>
            <a:ext cx="2206252" cy="21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Calibri"/>
              <a:buNone/>
              <a:defRPr sz="239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908120" y="1332112"/>
            <a:ext cx="3463022" cy="657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619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2394"/>
              <a:buChar char="•"/>
              <a:defRPr sz="2394"/>
            </a:lvl1pPr>
            <a:lvl2pPr marL="914400" lvl="1" indent="-361632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2095"/>
              <a:buChar char="•"/>
              <a:defRPr sz="2095"/>
            </a:lvl2pPr>
            <a:lvl3pPr marL="1371600" lvl="2" indent="-342582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795"/>
              <a:buChar char="•"/>
              <a:defRPr sz="1795"/>
            </a:lvl3pPr>
            <a:lvl4pPr marL="1828800" lvl="3" indent="-323596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4pPr>
            <a:lvl5pPr marL="2286000" lvl="4" indent="-323596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5pPr>
            <a:lvl6pPr marL="2743200" lvl="5" indent="-323596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6pPr>
            <a:lvl7pPr marL="3200400" lvl="6" indent="-323596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7pPr>
            <a:lvl8pPr marL="3657600" lvl="7" indent="-323596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8pPr>
            <a:lvl9pPr marL="4114800" lvl="8" indent="-323596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71178" y="2775585"/>
            <a:ext cx="2206252" cy="514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1pPr>
            <a:lvl2pPr marL="914400" lvl="1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47"/>
              <a:buNone/>
              <a:defRPr sz="1047"/>
            </a:lvl2pPr>
            <a:lvl3pPr marL="1371600" lvl="2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898"/>
              <a:buNone/>
              <a:defRPr sz="898"/>
            </a:lvl3pPr>
            <a:lvl4pPr marL="1828800" lvl="3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4pPr>
            <a:lvl5pPr marL="2286000" lvl="4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5pPr>
            <a:lvl6pPr marL="2743200" lvl="5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6pPr>
            <a:lvl7pPr marL="3200400" lvl="6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7pPr>
            <a:lvl8pPr marL="3657600" lvl="7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8pPr>
            <a:lvl9pPr marL="4114800" lvl="8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71178" y="616797"/>
            <a:ext cx="2206252" cy="21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Calibri"/>
              <a:buNone/>
              <a:defRPr sz="239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2908120" y="1332112"/>
            <a:ext cx="3463022" cy="65748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71178" y="2775585"/>
            <a:ext cx="2206252" cy="514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1pPr>
            <a:lvl2pPr marL="914400" lvl="1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47"/>
              <a:buNone/>
              <a:defRPr sz="1047"/>
            </a:lvl2pPr>
            <a:lvl3pPr marL="1371600" lvl="2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898"/>
              <a:buNone/>
              <a:defRPr sz="898"/>
            </a:lvl3pPr>
            <a:lvl4pPr marL="1828800" lvl="3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4pPr>
            <a:lvl5pPr marL="2286000" lvl="4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5pPr>
            <a:lvl6pPr marL="2743200" lvl="5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6pPr>
            <a:lvl7pPr marL="3200400" lvl="6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7pPr>
            <a:lvl8pPr marL="3657600" lvl="7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8pPr>
            <a:lvl9pPr marL="4114800" lvl="8" indent="-2286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70287" y="492583"/>
            <a:ext cx="5899964" cy="178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92"/>
              <a:buFont typeface="Calibri"/>
              <a:buNone/>
              <a:defRPr sz="32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70287" y="2462903"/>
            <a:ext cx="5899964" cy="58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633" algn="l" rtl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2095"/>
              <a:buFont typeface="Arial"/>
              <a:buChar char="•"/>
              <a:defRPr sz="20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582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596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13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13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13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13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134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134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70287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2265928" y="8575189"/>
            <a:ext cx="2308682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-46066" y="1388422"/>
            <a:ext cx="3869922" cy="79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s-CO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POLÍTICA DE </a:t>
            </a:r>
            <a:br>
              <a:rPr lang="es-CO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SEGURIDAD Y SALUD EN EL TRABAJO 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671"/>
              <a:buFont typeface="Arial"/>
              <a:buNone/>
            </a:pPr>
            <a:fld id="{00000000-1234-1234-1234-123412341234}" type="slidenum">
              <a:rPr lang="es-CO" sz="671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fld>
            <a:endParaRPr sz="671" b="0" i="0" u="none" strike="noStrike" cap="none">
              <a:solidFill>
                <a:srgbClr val="89898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67591" y="2750562"/>
            <a:ext cx="3642608" cy="6745629"/>
          </a:xfrm>
          <a:custGeom>
            <a:avLst/>
            <a:gdLst/>
            <a:ahLst/>
            <a:cxnLst/>
            <a:rect l="l" t="t" r="r" b="b"/>
            <a:pathLst>
              <a:path w="6621537" h="6481718" extrusionOk="0">
                <a:moveTo>
                  <a:pt x="41564" y="0"/>
                </a:moveTo>
                <a:lnTo>
                  <a:pt x="6579973" y="0"/>
                </a:lnTo>
                <a:lnTo>
                  <a:pt x="6621537" y="6343173"/>
                </a:lnTo>
                <a:lnTo>
                  <a:pt x="0" y="6481718"/>
                </a:lnTo>
                <a:lnTo>
                  <a:pt x="41564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IPS Centro Médico San Juan, brinda servicios de salud integrales de baja y mediana complejidad, con calidad y eficiencia, velando por la seguridad del paciente y una atención humanizada con  la integración de profesionales idóneos con acciones que promueven el desarrollo social y la participación de la comunidad en programas de salud y garantizando un equilibrio de los recursos institucionales. 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Estamos comprometidos con la implementación de nuestro Sistema de Gestión de Seguridad y Salud en el Trabajo, con el objeto de administrar eficiente y eficazmente los riesgos de origen ocupacional, la minimización de las lesiones causadas por accidentes de trabajo y la prevención de enfermedades laborales; permitiendo que nuestro talento humano, comprometido y competente, trabaje en un ambiente seguro y saludable.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política se hace extensiva a todas las partes interesadas (visitantes, proveedores, contratistas, etc.).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DEISIS PALACIO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Versión: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 revisión: </a:t>
            </a:r>
            <a:r>
              <a:rPr lang="es-CO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04-01-202</a:t>
            </a:r>
            <a:r>
              <a:rPr lang="es-CO" sz="1200" dirty="0">
                <a:solidFill>
                  <a:schemeClr val="dk1"/>
                </a:solidFill>
              </a:rPr>
              <a:t>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None/>
            </a:pPr>
            <a:endParaRPr sz="1008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 descr="Dibujo con letras blancas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8184" y="105729"/>
            <a:ext cx="2880173" cy="105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Un conjunto de letras negras en un fondo blanco&#10;&#10;Descripción generada automáticamente con confianza media"/>
          <p:cNvPicPr preferRelativeResize="0"/>
          <p:nvPr/>
        </p:nvPicPr>
        <p:blipFill rotWithShape="1">
          <a:blip r:embed="rId4">
            <a:alphaModFix/>
            <a:biLevel thresh="50000"/>
          </a:blip>
          <a:srcRect t="-1" r="3968" b="-5344"/>
          <a:stretch/>
        </p:blipFill>
        <p:spPr>
          <a:xfrm>
            <a:off x="1010712" y="6758549"/>
            <a:ext cx="1557121" cy="52711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166058" y="1230001"/>
            <a:ext cx="20483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AMBIENTAL</a:t>
            </a:r>
            <a:endParaRPr sz="2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823856" y="2434727"/>
            <a:ext cx="2880174" cy="7309886"/>
          </a:xfrm>
          <a:custGeom>
            <a:avLst/>
            <a:gdLst/>
            <a:ahLst/>
            <a:cxnLst/>
            <a:rect l="l" t="t" r="r" b="b"/>
            <a:pathLst>
              <a:path w="6621537" h="6481718" extrusionOk="0">
                <a:moveTo>
                  <a:pt x="41564" y="0"/>
                </a:moveTo>
                <a:lnTo>
                  <a:pt x="6579973" y="0"/>
                </a:lnTo>
                <a:lnTo>
                  <a:pt x="6621537" y="6343173"/>
                </a:lnTo>
                <a:lnTo>
                  <a:pt x="0" y="6481718"/>
                </a:lnTo>
                <a:lnTo>
                  <a:pt x="41564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CENTRO MEDICO SAN JUAN E.U., entidad dedicada a la prestación del servicio de salud, asume un compromiso que radica en mejorar continuamente el nivel de desempeño ambiental, a través de la reducción de los impactos ambientales que se generan en el desarrollo de cada uno los procesos y que afectan directamente el medio ambiente y la salud del ser humano, razón por el cual se prioriza el fortalecimiento de las medidas de prevención y mitigación, además de dar cumplimiento a la normatividad ambiental vigente y promover acciones de sensibilización, conciencia y responsabilidad ambiental, en donde todo el personal se integrará de forma activa, garantizando de tal manera el manejo adecuado de los residuos sólidos hospitalarios y a su vez el de los vertimientos líquidos.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DEISIS PALACIO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Versión:</a:t>
            </a:r>
            <a:r>
              <a:rPr lang="es-CO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 revisión: </a:t>
            </a:r>
            <a:r>
              <a:rPr lang="es-CO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04-01-202</a:t>
            </a:r>
            <a:r>
              <a:rPr lang="es-CO" sz="1100" dirty="0">
                <a:solidFill>
                  <a:schemeClr val="dk1"/>
                </a:solidFill>
              </a:rPr>
              <a:t>6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None/>
            </a:pPr>
            <a:endParaRPr sz="1008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 descr="Un conjunto de letras negras en un fondo blanco&#10;&#10;Descripción generada automáticamente con confianza media"/>
          <p:cNvPicPr preferRelativeResize="0"/>
          <p:nvPr/>
        </p:nvPicPr>
        <p:blipFill rotWithShape="1">
          <a:blip r:embed="rId4">
            <a:alphaModFix/>
            <a:biLevel thresh="50000"/>
          </a:blip>
          <a:srcRect t="-1" r="3968" b="-5344"/>
          <a:stretch/>
        </p:blipFill>
        <p:spPr>
          <a:xfrm>
            <a:off x="4387875" y="7293343"/>
            <a:ext cx="1557121" cy="52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-46066" y="1117446"/>
            <a:ext cx="3869922" cy="79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s-CO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POLÍTICA DE CALIDAD </a:t>
            </a:r>
            <a:endParaRPr sz="28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671"/>
              <a:buFont typeface="Arial"/>
              <a:buNone/>
            </a:pPr>
            <a:fld id="{00000000-1234-1234-1234-123412341234}" type="slidenum">
              <a:rPr lang="es-CO" sz="671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fld>
            <a:endParaRPr sz="671" b="0" i="0" u="none" strike="noStrike" cap="none">
              <a:solidFill>
                <a:srgbClr val="89898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67591" y="2068765"/>
            <a:ext cx="3240952" cy="7820282"/>
          </a:xfrm>
          <a:custGeom>
            <a:avLst/>
            <a:gdLst/>
            <a:ahLst/>
            <a:cxnLst/>
            <a:rect l="l" t="t" r="r" b="b"/>
            <a:pathLst>
              <a:path w="6621537" h="6481718" extrusionOk="0">
                <a:moveTo>
                  <a:pt x="41564" y="0"/>
                </a:moveTo>
                <a:lnTo>
                  <a:pt x="6579973" y="0"/>
                </a:lnTo>
                <a:lnTo>
                  <a:pt x="6621537" y="6343173"/>
                </a:lnTo>
                <a:lnTo>
                  <a:pt x="0" y="6481718"/>
                </a:lnTo>
                <a:lnTo>
                  <a:pt x="41564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IPS Centro Médico San Juan, brinda servicios de salud integrales de baja y mediana complejidad, con calidad y eficiencia, velando por la seguridad del paciente y una atención humanizada con la integración de profesionales idóneos con acciones que promueven el desarrollo social y la participación de la comunidad en programas de salud y garantizando un equilibrio de los recursos institucionales.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00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 compromiso es prestar servicios de salud con estándares que cumplan con los requisitos y la eficacia del Sistema Obligatorio de la Garantía de la Calidad: Accesibilidad, oportunidad, seguridad, pertinencia y continuidad, contribuyendo desde cada uno de nuestros procesos a la garantía del mejoramiento continuo, logrando de esta forma el control de los riesgos inherentes a la atención, satisfacción de nuestros usuarios y demás partes interesadas del Sistema. 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s-CO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DEISIS PALACIO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s-CO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s-CO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Versión:</a:t>
            </a:r>
            <a:r>
              <a:rPr lang="es-CO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s-CO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 revisión: </a:t>
            </a:r>
            <a:r>
              <a:rPr lang="es-CO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04-01-202</a:t>
            </a:r>
            <a:r>
              <a:rPr lang="es-CO" sz="1050">
                <a:solidFill>
                  <a:schemeClr val="dk1"/>
                </a:solidFill>
              </a:rPr>
              <a:t>6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None/>
            </a:pPr>
            <a:endParaRPr sz="1008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 descr="Dibujo con letras blancas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743" y="61543"/>
            <a:ext cx="2880173" cy="105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Un conjunto de letras negras en un fondo blanco&#10;&#10;Descripción generada automáticamente con confianza media"/>
          <p:cNvPicPr preferRelativeResize="0"/>
          <p:nvPr/>
        </p:nvPicPr>
        <p:blipFill rotWithShape="1">
          <a:blip r:embed="rId4">
            <a:alphaModFix/>
            <a:biLevel thresh="50000"/>
          </a:blip>
          <a:srcRect t="-1" r="3968" b="-5344"/>
          <a:stretch/>
        </p:blipFill>
        <p:spPr>
          <a:xfrm>
            <a:off x="909506" y="7388947"/>
            <a:ext cx="1557121" cy="527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3335326" y="1043982"/>
            <a:ext cx="3368704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POLÍTICA DE SEGURIDAD DEL PACIENTE 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308542" y="2373194"/>
            <a:ext cx="3395488" cy="7464800"/>
          </a:xfrm>
          <a:custGeom>
            <a:avLst/>
            <a:gdLst/>
            <a:ahLst/>
            <a:cxnLst/>
            <a:rect l="l" t="t" r="r" b="b"/>
            <a:pathLst>
              <a:path w="6621537" h="6481718" extrusionOk="0">
                <a:moveTo>
                  <a:pt x="41564" y="0"/>
                </a:moveTo>
                <a:lnTo>
                  <a:pt x="6579973" y="0"/>
                </a:lnTo>
                <a:lnTo>
                  <a:pt x="6621537" y="6343173"/>
                </a:lnTo>
                <a:lnTo>
                  <a:pt x="0" y="6481718"/>
                </a:lnTo>
                <a:lnTo>
                  <a:pt x="41564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CO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IPS CENTRO MEDICO SANJUAN</a:t>
            </a:r>
            <a:r>
              <a:rPr lang="es-C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compromete a garantizar el cumplimiento de las normas para la seguridad de los pacientes a través de la identificación oportuna de los incidentes y eventos adversos que puedan presentarse en la atención, así como también el análisis de los sucesos ocurridos y establecer las acciones necesarias para evitar que vuelvan a ocurrir; contando con un líder y un equipo preparado para atender todo tipo de situaciones que se presenten; así mismo un personal capacitado y entrenado en guías y protocolos y una política interna única que permita que los usuarios y sus familias participen en la atención y manejo de su enfermedad.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2008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CO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IPS CENTRO MEDICO SANJUAN</a:t>
            </a:r>
            <a:r>
              <a:rPr lang="es-C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compromete a garantizar la seguridad del paciente, a través de un equipo humano capacitado y entrenado, equipos con las mayores garantías de funcionamiento, confidencialidad en los datos generados en la atención, insumos que cumplen las normas de seguridad y una infraestructura pensada en la comodidad y seguridad de los pacientes y su familia, de tal manera que permita que la atención sea continua y pertinente.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DEISIS PALACIO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Versión:</a:t>
            </a:r>
            <a:r>
              <a:rPr lang="es-CO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 revisión: </a:t>
            </a:r>
            <a:r>
              <a:rPr lang="es-CO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04-01-202</a:t>
            </a:r>
            <a:r>
              <a:rPr lang="es-CO" sz="1100">
                <a:solidFill>
                  <a:schemeClr val="dk1"/>
                </a:solidFill>
              </a:rPr>
              <a:t>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None/>
            </a:pPr>
            <a:endParaRPr sz="1008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 descr="Un conjunto de letras negras en un fondo blanco&#10;&#10;Descripción generada automáticamente con confianza media"/>
          <p:cNvPicPr preferRelativeResize="0"/>
          <p:nvPr/>
        </p:nvPicPr>
        <p:blipFill rotWithShape="1">
          <a:blip r:embed="rId4">
            <a:alphaModFix/>
            <a:biLevel thresh="50000"/>
          </a:blip>
          <a:srcRect t="-1" r="3968" b="-5344"/>
          <a:stretch/>
        </p:blipFill>
        <p:spPr>
          <a:xfrm>
            <a:off x="4227725" y="7715604"/>
            <a:ext cx="1557121" cy="52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241517" y="907259"/>
            <a:ext cx="6404570" cy="79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15"/>
              <a:buFont typeface="Arial"/>
              <a:buNone/>
            </a:pPr>
            <a:r>
              <a:rPr lang="es-CO" sz="1815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POLÍTICA DE PREVENCION DE ABUSO DEL ALCOHOL, NO USO DE SUSTANCIAS PSICOACTIVAS Y ESPACIOS LIBRES DE HUMO DE TABACO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671"/>
              <a:buFont typeface="Arial"/>
              <a:buNone/>
            </a:pPr>
            <a:fld id="{00000000-1234-1234-1234-123412341234}" type="slidenum">
              <a:rPr lang="es-CO" sz="671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fld>
            <a:endParaRPr sz="671" b="0" i="0" u="none" strike="noStrike" cap="none">
              <a:solidFill>
                <a:srgbClr val="89898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075" y="1908362"/>
            <a:ext cx="5835300" cy="7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IPS CENTRO MEDICO SAN JUAN conscientes de que el abuso del alcohol, el uso de sustancias psicoactivas y el tabaquismo tienen efectos adversos en la capacidad de desempeño del trabajador y afectan considerablemente la salud, ha definido que para mantener un ambiente laboral seguro y dar cumplimiento a la legislación vigente, se prohíbe:</a:t>
            </a:r>
            <a:endParaRPr sz="110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763" marR="0" lvl="0" indent="-255763" algn="just" rtl="0">
              <a:lnSpc>
                <a:spcPct val="115000"/>
              </a:lnSpc>
              <a:spcBef>
                <a:spcPts val="174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Noto Sans Symbols"/>
              <a:buChar char="∙"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uso, posesión, venta o distribución de alcohol, drogas enervantes y otras sustancias psicoactivas durante la jornada laboral y en el sitio de trabajo.</a:t>
            </a:r>
            <a:endParaRPr sz="110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763" marR="0" lvl="0" indent="-255763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Noto Sans Symbols"/>
              <a:buChar char="∙"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Asistir al trabajo bajo la influencia del alcohol y otras sustancias psicoactivas y/o consumirlas en su horario de trabajo.</a:t>
            </a:r>
            <a:endParaRPr sz="110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763" marR="0" lvl="0" indent="-255763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Noto Sans Symbols"/>
              <a:buChar char="∙"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Asistir al trabajo bajo el uso de medicamentos formulados que puedan afectar el cumplimiento seguro de su trabajo sin informar previamente al encargado de seguridad y salud en el trabajo.</a:t>
            </a:r>
            <a:endParaRPr sz="110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763" marR="0" lvl="0" indent="-255763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Noto Sans Symbols"/>
              <a:buChar char="∙"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Fumar en el desarrollo de los trabajos, dentro de las instalaciones, obras o en la operación de vehículos asignados por la compañía. Sólo se podrá realizar en los espacios libres o establecidos para tal fin.</a:t>
            </a:r>
            <a:endParaRPr sz="110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74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empresa podrá realizar pruebas de alcohol y drogas directamente o a través de terceros, cuando existan razones para sospechar del abuso de estas sustancias o cuando un trabajador o contratista esté involucrado en un accidente y deba descartarse una relación de uso o abuso de éstas. De igual forma se destinarán los recursos financieros, humanos y técnicos necesarios para dar cumplimiento y se promoverán las actividades requeridas para buscar la creación de hábitos saludables.</a:t>
            </a:r>
            <a:endParaRPr sz="110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74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política se hace extensiva a nuestros contratistas, proveedores, visitantes y demás partes interesadas.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DEISIS PALACIO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Versión:</a:t>
            </a: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 Revisión: </a:t>
            </a:r>
            <a:r>
              <a:rPr lang="es-CO" sz="1109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04-01-202</a:t>
            </a:r>
            <a:r>
              <a:rPr lang="es-CO" sz="1109" dirty="0">
                <a:solidFill>
                  <a:schemeClr val="dk1"/>
                </a:solidFill>
              </a:rPr>
              <a:t>6</a:t>
            </a: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 descr="Dibujo con letras blancas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283" y="78288"/>
            <a:ext cx="1815080" cy="62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Un conjunto de letras negras en un fondo blanco&#10;&#10;Descripción generada automáticamente con confianza media"/>
          <p:cNvPicPr preferRelativeResize="0"/>
          <p:nvPr/>
        </p:nvPicPr>
        <p:blipFill rotWithShape="1">
          <a:blip r:embed="rId4">
            <a:alphaModFix/>
            <a:biLevel thresh="50000"/>
          </a:blip>
          <a:srcRect t="-1" r="3968" b="-5344"/>
          <a:stretch/>
        </p:blipFill>
        <p:spPr>
          <a:xfrm>
            <a:off x="2412821" y="7459239"/>
            <a:ext cx="1675704" cy="56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241517" y="907259"/>
            <a:ext cx="6404570" cy="79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15"/>
              <a:buFont typeface="Arial"/>
              <a:buNone/>
            </a:pPr>
            <a:r>
              <a:rPr lang="es-CO" sz="1815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POLÍTICA PARA LA  PREVENCION DEL ACOSO LABORAL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4831130" y="8575189"/>
            <a:ext cx="1539121" cy="49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671"/>
              <a:buFont typeface="Arial"/>
              <a:buNone/>
            </a:pPr>
            <a:fld id="{00000000-1234-1234-1234-123412341234}" type="slidenum">
              <a:rPr lang="es-CO" sz="671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</a:t>
            </a:fld>
            <a:endParaRPr sz="671" b="0" i="0" u="none" strike="noStrike" cap="none">
              <a:solidFill>
                <a:srgbClr val="89898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79075" y="1908362"/>
            <a:ext cx="5835300" cy="6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IPS CENTRO MEDICO SAN JUAN, es una empresa comprometida en ofrecer a todos sus trabajadores las mismas oportunidades de éxito y de desempeño. Por esta razón, implementa esta política, como mecanismo de prevención, corrección y control de las conductas de acoso laboral y otros hostigamientos en el marco de las relaciones de trabajo.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200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empresa desarrolla esfuerzos conjuntos en la prevención de expresiones y conductas inadecuadas que promuevan un ambiente de trabajo ofensivo y discriminante.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200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tal fin, se dispone del recurso necesario para la ejecución de las actividades de sensibilización sobre acoso laboral y sus consecuencias, capacitación en el conocimiento de los problemas y su solución integral, dirigidos a los trabajadores.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200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esta política, la empresa determina que las relaciones entre su recurso humano deben estar basadas en el buen trato y el respeto a la dignidad humana, por lo cual es obligación de todos sus trabajadores, desarrollar su gestión según los estándares más exigentes en materia de integridad, honestidad y trato justo, así como en evitar los conflictos personales y laborales.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200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incumplimiento de esta política por parte de los trabajadores de la empresa acarreará las sanciones disciplinarias correspondientes de acuerdo a la normativa legal vigente, lo estipulado en el Reglamento Interno de Trabajo y las demás disposiciones de la empresa, orientadas al mantenimiento y conservación de la disciplina y el buen trato en los ambientes de trabajo.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DEISIS PALACIO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Versión:</a:t>
            </a:r>
            <a:r>
              <a:rPr lang="es-CO" sz="110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r>
              <a:rPr lang="es-CO" sz="110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 revisión: </a:t>
            </a:r>
            <a:r>
              <a:rPr lang="es-CO" sz="1109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04-01-202</a:t>
            </a:r>
            <a:r>
              <a:rPr lang="es-CO" sz="1109" dirty="0">
                <a:solidFill>
                  <a:schemeClr val="dk1"/>
                </a:solidFill>
              </a:rPr>
              <a:t>6</a:t>
            </a:r>
            <a:endParaRPr sz="1109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9"/>
              <a:buFont typeface="Arial"/>
              <a:buNone/>
            </a:pPr>
            <a:endParaRPr sz="1109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 descr="Dibujo con letras blancas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283" y="78288"/>
            <a:ext cx="1815080" cy="62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 descr="Un conjunto de letras negras en un fondo blanco&#10;&#10;Descripción generada automáticamente con confianza media"/>
          <p:cNvPicPr preferRelativeResize="0"/>
          <p:nvPr/>
        </p:nvPicPr>
        <p:blipFill rotWithShape="1">
          <a:blip r:embed="rId4">
            <a:alphaModFix/>
            <a:biLevel thresh="50000"/>
          </a:blip>
          <a:srcRect t="-1" r="3968" b="-5344"/>
          <a:stretch/>
        </p:blipFill>
        <p:spPr>
          <a:xfrm>
            <a:off x="2213125" y="6784634"/>
            <a:ext cx="2033055" cy="688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Microsoft Office PowerPoint</Application>
  <PresentationFormat>Personalizado</PresentationFormat>
  <Paragraphs>93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Century Schoolbook</vt:lpstr>
      <vt:lpstr>Calibri</vt:lpstr>
      <vt:lpstr>Noto Sans Symbols</vt:lpstr>
      <vt:lpstr>Arial</vt:lpstr>
      <vt:lpstr>Times New Roman</vt:lpstr>
      <vt:lpstr>Tema de Office</vt:lpstr>
      <vt:lpstr>POLÍTICA DE  SEGURIDAD Y SALUD EN EL TRABAJO </vt:lpstr>
      <vt:lpstr>POLÍTICA DE CALIDAD </vt:lpstr>
      <vt:lpstr>POLÍTICA DE PREVENCION DE ABUSO DEL ALCOHOL, NO USO DE SUSTANCIAS PSICOACTIVAS Y ESPACIOS LIBRES DE HUMO DE TABACO</vt:lpstr>
      <vt:lpstr>POLÍTICA PARA LA  PREVENCION DEL ACOSO LABORAL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DE  SEGURIDAD Y SALUD EN EL TRABAJO </dc:title>
  <dc:creator>Madeleyne Aguilar Franco</dc:creator>
  <cp:lastModifiedBy>Madeleyne</cp:lastModifiedBy>
  <cp:revision>1</cp:revision>
  <dcterms:created xsi:type="dcterms:W3CDTF">2021-03-09T16:08:56Z</dcterms:created>
  <dcterms:modified xsi:type="dcterms:W3CDTF">2026-05-12T12:54:08Z</dcterms:modified>
</cp:coreProperties>
</file>